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37"/>
  </p:notesMasterIdLst>
  <p:handoutMasterIdLst>
    <p:handoutMasterId r:id="rId38"/>
  </p:handoutMasterIdLst>
  <p:sldIdLst>
    <p:sldId id="355" r:id="rId7"/>
    <p:sldId id="357" r:id="rId8"/>
    <p:sldId id="383" r:id="rId9"/>
    <p:sldId id="384" r:id="rId10"/>
    <p:sldId id="372" r:id="rId11"/>
    <p:sldId id="392" r:id="rId12"/>
    <p:sldId id="393" r:id="rId13"/>
    <p:sldId id="394" r:id="rId14"/>
    <p:sldId id="395" r:id="rId15"/>
    <p:sldId id="396" r:id="rId16"/>
    <p:sldId id="397" r:id="rId17"/>
    <p:sldId id="373" r:id="rId18"/>
    <p:sldId id="374" r:id="rId19"/>
    <p:sldId id="375" r:id="rId20"/>
    <p:sldId id="376" r:id="rId21"/>
    <p:sldId id="388" r:id="rId22"/>
    <p:sldId id="389" r:id="rId23"/>
    <p:sldId id="390" r:id="rId24"/>
    <p:sldId id="391" r:id="rId25"/>
    <p:sldId id="377" r:id="rId26"/>
    <p:sldId id="378" r:id="rId27"/>
    <p:sldId id="385" r:id="rId28"/>
    <p:sldId id="379" r:id="rId29"/>
    <p:sldId id="386" r:id="rId30"/>
    <p:sldId id="387" r:id="rId31"/>
    <p:sldId id="382" r:id="rId32"/>
    <p:sldId id="381" r:id="rId33"/>
    <p:sldId id="370" r:id="rId34"/>
    <p:sldId id="356" r:id="rId35"/>
    <p:sldId id="380" r:id="rId36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93"/>
    <a:srgbClr val="98C6EA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2" autoAdjust="0"/>
    <p:restoredTop sz="54894" autoAdjust="0"/>
  </p:normalViewPr>
  <p:slideViewPr>
    <p:cSldViewPr snapToGrid="0">
      <p:cViewPr varScale="1">
        <p:scale>
          <a:sx n="58" d="100"/>
          <a:sy n="58" d="100"/>
        </p:scale>
        <p:origin x="1137" y="3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00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999E4A7-FEC7-BC4E-94F0-4E39CB2D987E}" type="datetime1">
              <a:rPr lang="de-DE" smtClean="0"/>
              <a:pPr>
                <a:defRPr/>
              </a:pPr>
              <a:t>30.08.2017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06D2FA8-812A-E143-A421-8366E0E47471}" type="datetime1">
              <a:rPr lang="de-DE" smtClean="0"/>
              <a:pPr>
                <a:defRPr/>
              </a:pPr>
              <a:t>30.08.2017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428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8158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de-DE" dirty="0"/>
              <a:t>Entscheidung: nur zwei Attribute statt drei zu verwalten, Beim Zusammenzählen muss aufgrund von Ass sowieso geprüft und übersetzt werden</a:t>
            </a:r>
          </a:p>
          <a:p>
            <a:r>
              <a:rPr lang="de-DE" dirty="0"/>
              <a:t>Color (</a:t>
            </a:r>
            <a:r>
              <a:rPr lang="de-DE" dirty="0" err="1"/>
              <a:t>suits</a:t>
            </a:r>
            <a:r>
              <a:rPr lang="de-DE" dirty="0"/>
              <a:t>, </a:t>
            </a:r>
            <a:r>
              <a:rPr lang="de-DE" dirty="0" err="1"/>
              <a:t>hearts</a:t>
            </a:r>
            <a:r>
              <a:rPr lang="de-DE" dirty="0"/>
              <a:t>, piks, …)</a:t>
            </a:r>
          </a:p>
          <a:p>
            <a:r>
              <a:rPr lang="de-DE" dirty="0"/>
              <a:t>Value (2-10, J,Q,K,A (weil 1 oder 11))</a:t>
            </a:r>
          </a:p>
          <a:p>
            <a:endParaRPr lang="de-DE" dirty="0"/>
          </a:p>
          <a:p>
            <a:r>
              <a:rPr lang="de-DE" dirty="0"/>
              <a:t>Diskussion wegen Table und Game =&gt; Ist das Selbe</a:t>
            </a:r>
          </a:p>
          <a:p>
            <a:endParaRPr lang="de-DE" dirty="0"/>
          </a:p>
          <a:p>
            <a:r>
              <a:rPr lang="de-DE" dirty="0"/>
              <a:t>Minimum </a:t>
            </a:r>
            <a:r>
              <a:rPr lang="de-DE" dirty="0" err="1"/>
              <a:t>Bet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Maximum Limit </a:t>
            </a:r>
            <a:r>
              <a:rPr lang="de-DE" dirty="0" err="1"/>
              <a:t>if</a:t>
            </a:r>
            <a:r>
              <a:rPr lang="de-DE" dirty="0"/>
              <a:t> Game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created</a:t>
            </a:r>
            <a:endParaRPr lang="de-DE" dirty="0"/>
          </a:p>
          <a:p>
            <a:endParaRPr lang="de-DE" dirty="0"/>
          </a:p>
          <a:p>
            <a:r>
              <a:rPr lang="de-DE" dirty="0"/>
              <a:t>Spiel läuft sequentiell ab, deswegen brauchen wir nur einen aktiven Spieler, also der, der gerade mit dem Dealer in Interaktion ist (Player: aktiv in der Klasse Game)</a:t>
            </a:r>
          </a:p>
          <a:p>
            <a:endParaRPr lang="de-DE" dirty="0"/>
          </a:p>
          <a:p>
            <a:r>
              <a:rPr lang="de-DE" dirty="0"/>
              <a:t>Frage? Spielt der Dealer noch weiter, wenn alle Spieler über 21 sind?</a:t>
            </a:r>
          </a:p>
          <a:p>
            <a:r>
              <a:rPr lang="de-DE" dirty="0"/>
              <a:t>-	Falls ein Spieler über 21 kommt, ist der Spieler sofort raus und der Dealer zieht keine Karte mehr</a:t>
            </a:r>
          </a:p>
          <a:p>
            <a:r>
              <a:rPr lang="de-DE" dirty="0"/>
              <a:t>-	Letzter Spieler und alle über 21, muss der Dealer keine mehr ziehen</a:t>
            </a:r>
          </a:p>
          <a:p>
            <a:endParaRPr lang="de-DE" dirty="0"/>
          </a:p>
          <a:p>
            <a:r>
              <a:rPr lang="de-DE" dirty="0" err="1"/>
              <a:t>Safety</a:t>
            </a:r>
            <a:r>
              <a:rPr lang="de-DE" dirty="0"/>
              <a:t> des Spielverlaufs, nur ein Spieler aktiv in Klasse Game.</a:t>
            </a:r>
          </a:p>
          <a:p>
            <a:endParaRPr lang="de-DE" dirty="0"/>
          </a:p>
          <a:p>
            <a:r>
              <a:rPr lang="de-DE" dirty="0"/>
              <a:t>Sobald der Kartenstapel unter x oder 60% des Stapels ist, wird neu gemischt.</a:t>
            </a:r>
          </a:p>
          <a:p>
            <a:endParaRPr lang="de-DE" dirty="0"/>
          </a:p>
          <a:p>
            <a:r>
              <a:rPr lang="de-DE" dirty="0"/>
              <a:t>Turn ist bei Dealer, weil nur die zweite Dealer Karte </a:t>
            </a:r>
            <a:r>
              <a:rPr lang="de-DE" dirty="0" err="1"/>
              <a:t>geturned</a:t>
            </a:r>
            <a:r>
              <a:rPr lang="de-DE" dirty="0"/>
              <a:t> wird.</a:t>
            </a:r>
          </a:p>
          <a:p>
            <a:endParaRPr lang="de-DE" dirty="0"/>
          </a:p>
          <a:p>
            <a:r>
              <a:rPr lang="de-DE" dirty="0"/>
              <a:t>Game und Player haben eine </a:t>
            </a:r>
            <a:r>
              <a:rPr lang="de-DE" dirty="0" err="1"/>
              <a:t>Id</a:t>
            </a:r>
            <a:r>
              <a:rPr lang="de-DE" dirty="0"/>
              <a:t>, Card ist eindeutig über Attribute und es gibt nur ein Casino.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4352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2798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22569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44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Tools</a:t>
            </a:r>
            <a:r>
              <a:rPr lang="de-DE" baseline="0" dirty="0"/>
              <a:t> und Methoden:</a:t>
            </a:r>
            <a:endParaRPr lang="de-DE" dirty="0"/>
          </a:p>
          <a:p>
            <a:r>
              <a:rPr lang="de-DE" dirty="0"/>
              <a:t>Oxygen,</a:t>
            </a:r>
            <a:r>
              <a:rPr lang="de-DE" baseline="0" dirty="0"/>
              <a:t> </a:t>
            </a:r>
            <a:r>
              <a:rPr lang="de-DE" baseline="0" dirty="0" err="1"/>
              <a:t>BaseX</a:t>
            </a:r>
            <a:r>
              <a:rPr lang="de-DE" baseline="0" dirty="0"/>
              <a:t> -&gt; Gemeinsame Plattform -&gt; Helfen</a:t>
            </a:r>
          </a:p>
          <a:p>
            <a:r>
              <a:rPr lang="de-DE" baseline="0" dirty="0" err="1"/>
              <a:t>GitHub</a:t>
            </a:r>
            <a:r>
              <a:rPr lang="de-DE" baseline="0" dirty="0"/>
              <a:t> -&gt; Gleichzeitiges Arbeiten, Übersicht über Änderungen, Versionsmanagement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Groß: V-Modell</a:t>
            </a:r>
            <a:r>
              <a:rPr lang="de-DE" baseline="0" dirty="0"/>
              <a:t> -&gt; </a:t>
            </a:r>
            <a:r>
              <a:rPr lang="de-DE" baseline="0" dirty="0" err="1"/>
              <a:t>Requirements</a:t>
            </a:r>
            <a:r>
              <a:rPr lang="de-DE" baseline="0" dirty="0"/>
              <a:t>, Klassendiagramm</a:t>
            </a:r>
          </a:p>
          <a:p>
            <a:r>
              <a:rPr lang="de-DE" baseline="0" dirty="0"/>
              <a:t>Implementierung, Testen -&gt; Agil: </a:t>
            </a:r>
            <a:r>
              <a:rPr lang="de-DE" baseline="0" dirty="0" err="1"/>
              <a:t>wöchtenl</a:t>
            </a:r>
            <a:r>
              <a:rPr lang="de-DE" baseline="0" dirty="0"/>
              <a:t>. Treffen (Review, Code-Diskussion, </a:t>
            </a:r>
            <a:r>
              <a:rPr lang="de-DE" baseline="0" dirty="0" err="1"/>
              <a:t>ToDo</a:t>
            </a:r>
            <a:r>
              <a:rPr lang="de-DE" baseline="0" dirty="0"/>
              <a:t>-Liste)</a:t>
            </a:r>
          </a:p>
          <a:p>
            <a:r>
              <a:rPr lang="de-DE" baseline="0" dirty="0"/>
              <a:t>		„Sprints“: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34405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8010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69998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31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055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643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Code</a:t>
            </a:r>
            <a:r>
              <a:rPr lang="de-DE" baseline="0" dirty="0"/>
              <a:t> nicht lesen </a:t>
            </a:r>
            <a:r>
              <a:rPr lang="de-DE" baseline="0" dirty="0">
                <a:sym typeface="Wingdings" panose="05000000000000000000" pitchFamily="2" charset="2"/>
              </a:rPr>
              <a:t>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559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4198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044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XML Technology | BlackJack | Urban, Seeser, Rienau, Mitterer, Ehler | Garching, 08/30/17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XML Technology | BlackJack | Urban, Seeser, Rienau, Mitterer, Ehler | Garching, 08/30/17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989495"/>
            <a:ext cx="7427913" cy="3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25000"/>
              </a:lnSpc>
              <a:defRPr sz="2000"/>
            </a:lvl1pPr>
          </a:lstStyle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505340"/>
            <a:ext cx="8421688" cy="4417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400"/>
            </a:lvl1pPr>
            <a:lvl2pPr marL="176213" indent="-176213">
              <a:lnSpc>
                <a:spcPct val="125000"/>
              </a:lnSpc>
              <a:spcBef>
                <a:spcPts val="0"/>
              </a:spcBef>
              <a:buFont typeface="Arial" pitchFamily="34" charset="0"/>
              <a:buChar char="•"/>
              <a:defRPr sz="1400"/>
            </a:lvl2pPr>
            <a:lvl3pPr marL="360363" indent="-184150">
              <a:lnSpc>
                <a:spcPct val="125000"/>
              </a:lnSpc>
              <a:spcBef>
                <a:spcPts val="0"/>
              </a:spcBef>
              <a:buFont typeface="Symbol" pitchFamily="18" charset="2"/>
              <a:buChar char="-"/>
              <a:defRPr sz="1400"/>
            </a:lvl3pPr>
            <a:lvl4pPr marL="538163" indent="-177800">
              <a:lnSpc>
                <a:spcPct val="125000"/>
              </a:lnSpc>
              <a:spcBef>
                <a:spcPts val="0"/>
              </a:spcBef>
              <a:buFont typeface="Symbol" pitchFamily="18" charset="2"/>
              <a:buChar char="-"/>
              <a:defRPr sz="1400"/>
            </a:lvl4pPr>
            <a:lvl5pPr marL="714375" indent="-176213">
              <a:lnSpc>
                <a:spcPct val="125000"/>
              </a:lnSpc>
              <a:spcBef>
                <a:spcPts val="0"/>
              </a:spcBef>
              <a:buFont typeface="Symbol" pitchFamily="18" charset="2"/>
              <a:buChar char="-"/>
              <a:defRPr sz="1400"/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58775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noProof="0"/>
              <a:t>24.08.17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605177" y="6356350"/>
            <a:ext cx="3901436" cy="365125"/>
          </a:xfrm>
        </p:spPr>
        <p:txBody>
          <a:bodyPr lIns="36000" tIns="36000" rIns="36000" bIns="36000" anchor="ctr" anchorCtr="1"/>
          <a:lstStyle>
            <a:lvl1pPr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760688" y="6356350"/>
            <a:ext cx="2052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‹Nr.›</a:t>
            </a:fld>
            <a:endParaRPr lang="de-DE" noProof="0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241877"/>
            <a:ext cx="429769" cy="469393"/>
          </a:xfrm>
          <a:prstGeom prst="rect">
            <a:avLst/>
          </a:prstGeom>
        </p:spPr>
      </p:pic>
      <p:cxnSp>
        <p:nvCxnSpPr>
          <p:cNvPr id="10" name="Gerader Verbinder 9"/>
          <p:cNvCxnSpPr/>
          <p:nvPr userDrawn="1"/>
        </p:nvCxnSpPr>
        <p:spPr>
          <a:xfrm>
            <a:off x="0" y="810000"/>
            <a:ext cx="9144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 userDrawn="1"/>
        </p:nvCxnSpPr>
        <p:spPr>
          <a:xfrm>
            <a:off x="-2870" y="6120000"/>
            <a:ext cx="9144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18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XML Technology | BlackJack | Urban, Seeser, Rienau, Mitterer, Ehler | Garching, 08/30/17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8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712" r:id="rId2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‹Nr.›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ha.io/assets/github.7433692cabbfa132f34adb034e7909fa.png" TargetMode="External"/><Relationship Id="rId5" Type="http://schemas.openxmlformats.org/officeDocument/2006/relationships/hyperlink" Target="http://basexgmbh.de/wp-content/uploads/2013/04/BaseX-300x252.png" TargetMode="External"/><Relationship Id="rId4" Type="http://schemas.openxmlformats.org/officeDocument/2006/relationships/hyperlink" Target="https://www.oxygenxml.com/img/mb_xml_editor.png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inergique.files.wordpress.com/2013/10/v-model-illustration.jpg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ix.com/wp-content/uploads/2016/04/Thumbs-up-clipart-cliparts-for-you.jpg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2656780"/>
          </a:xfrm>
        </p:spPr>
        <p:txBody>
          <a:bodyPr/>
          <a:lstStyle/>
          <a:p>
            <a:pPr algn="ctr"/>
            <a:r>
              <a:rPr lang="de-DE" sz="2000" dirty="0" err="1"/>
              <a:t>BlackJack</a:t>
            </a:r>
            <a:r>
              <a:rPr lang="de-DE" sz="2000" dirty="0"/>
              <a:t> in XML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Supervisor:  Prof. Dr. Anne Brüggemann-Klein</a:t>
            </a:r>
          </a:p>
          <a:p>
            <a:r>
              <a:rPr lang="de-DE" dirty="0"/>
              <a:t>Developers: Robert Urban, Anne-Catherine </a:t>
            </a:r>
            <a:r>
              <a:rPr lang="de-DE" dirty="0" err="1"/>
              <a:t>Seeser</a:t>
            </a:r>
            <a:r>
              <a:rPr lang="de-DE" dirty="0"/>
              <a:t>, </a:t>
            </a:r>
            <a:r>
              <a:rPr lang="de-DE" dirty="0" err="1"/>
              <a:t>Lennert</a:t>
            </a:r>
            <a:r>
              <a:rPr lang="de-DE" dirty="0"/>
              <a:t> </a:t>
            </a:r>
            <a:r>
              <a:rPr lang="de-DE" dirty="0" err="1"/>
              <a:t>Rienau</a:t>
            </a:r>
            <a:r>
              <a:rPr lang="de-DE" dirty="0"/>
              <a:t>, </a:t>
            </a:r>
          </a:p>
          <a:p>
            <a:r>
              <a:rPr lang="de-DE" dirty="0"/>
              <a:t>	    Michael Mitterer, </a:t>
            </a:r>
            <a:r>
              <a:rPr lang="de-DE" dirty="0" err="1"/>
              <a:t>Lennert</a:t>
            </a:r>
            <a:r>
              <a:rPr lang="de-DE" dirty="0"/>
              <a:t> </a:t>
            </a:r>
            <a:r>
              <a:rPr lang="de-DE" dirty="0" err="1"/>
              <a:t>Rienau</a:t>
            </a:r>
            <a:r>
              <a:rPr lang="de-DE" dirty="0"/>
              <a:t>,</a:t>
            </a:r>
          </a:p>
          <a:p>
            <a:r>
              <a:rPr lang="de-DE" dirty="0"/>
              <a:t>	    Manuel </a:t>
            </a:r>
            <a:r>
              <a:rPr lang="de-DE" dirty="0" err="1"/>
              <a:t>Ehler</a:t>
            </a:r>
            <a:endParaRPr lang="de-DE" dirty="0"/>
          </a:p>
          <a:p>
            <a:endParaRPr lang="de-DE" dirty="0"/>
          </a:p>
          <a:p>
            <a:r>
              <a:rPr lang="de-DE" dirty="0"/>
              <a:t>Garching, 08/30/2017</a:t>
            </a:r>
            <a:endParaRPr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8918"/>
          </a:xfrm>
        </p:spPr>
        <p:txBody>
          <a:bodyPr/>
          <a:lstStyle/>
          <a:p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: XML Technology</a:t>
            </a:r>
          </a:p>
        </p:txBody>
      </p:sp>
      <p:pic>
        <p:nvPicPr>
          <p:cNvPr id="5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01" y="3051360"/>
            <a:ext cx="3892489" cy="33974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Technologies - XSLT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10</a:t>
            </a:fld>
            <a:r>
              <a:rPr lang="de-DE" dirty="0"/>
              <a:t>/29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Technologies</a:t>
            </a:r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358775" y="1505340"/>
            <a:ext cx="2517160" cy="3833576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endParaRPr lang="de-DE" sz="1800" dirty="0"/>
          </a:p>
          <a:p>
            <a:pPr marL="285750" indent="-285750">
              <a:buFont typeface="Arial" charset="0"/>
              <a:buChar char="•"/>
            </a:pPr>
            <a:endParaRPr lang="de-DE" sz="1800" dirty="0"/>
          </a:p>
          <a:p>
            <a:pPr marL="285750" indent="-285750">
              <a:buFont typeface="Arial" charset="0"/>
              <a:buChar char="•"/>
            </a:pP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transforming</a:t>
            </a:r>
            <a:r>
              <a:rPr lang="de-DE" sz="1800" dirty="0"/>
              <a:t> XML </a:t>
            </a:r>
            <a:r>
              <a:rPr lang="de-DE" sz="1800" dirty="0" err="1"/>
              <a:t>documents</a:t>
            </a:r>
            <a:r>
              <a:rPr lang="de-DE" sz="1800" dirty="0"/>
              <a:t> </a:t>
            </a:r>
            <a:r>
              <a:rPr lang="de-DE" sz="1800" dirty="0" err="1"/>
              <a:t>into</a:t>
            </a:r>
            <a:r>
              <a:rPr lang="de-DE" sz="1800" dirty="0"/>
              <a:t> </a:t>
            </a:r>
            <a:r>
              <a:rPr lang="de-DE" sz="1800" dirty="0" err="1"/>
              <a:t>other</a:t>
            </a:r>
            <a:r>
              <a:rPr lang="de-DE" sz="1800" dirty="0"/>
              <a:t> XML </a:t>
            </a:r>
            <a:r>
              <a:rPr lang="de-DE" sz="1800" dirty="0" err="1"/>
              <a:t>documents</a:t>
            </a:r>
            <a:r>
              <a:rPr lang="de-DE" sz="1800" dirty="0"/>
              <a:t>, </a:t>
            </a:r>
            <a:r>
              <a:rPr lang="de-DE" sz="1800" dirty="0" err="1"/>
              <a:t>or</a:t>
            </a:r>
            <a:r>
              <a:rPr lang="de-DE" sz="1800" dirty="0"/>
              <a:t> </a:t>
            </a:r>
            <a:r>
              <a:rPr lang="de-DE" sz="1800" dirty="0" err="1"/>
              <a:t>other</a:t>
            </a:r>
            <a:r>
              <a:rPr lang="de-DE" sz="1800" dirty="0"/>
              <a:t> </a:t>
            </a:r>
            <a:r>
              <a:rPr lang="de-DE" sz="1800" dirty="0" err="1"/>
              <a:t>formats</a:t>
            </a:r>
            <a:r>
              <a:rPr lang="de-DE" sz="1800" dirty="0"/>
              <a:t> such </a:t>
            </a:r>
            <a:r>
              <a:rPr lang="de-DE" sz="1800" dirty="0" err="1"/>
              <a:t>as</a:t>
            </a:r>
            <a:r>
              <a:rPr lang="de-DE" sz="1800" dirty="0"/>
              <a:t> HTML </a:t>
            </a:r>
            <a:r>
              <a:rPr lang="de-DE" sz="1800" dirty="0" err="1"/>
              <a:t>for</a:t>
            </a:r>
            <a:r>
              <a:rPr lang="de-DE" sz="1800" dirty="0"/>
              <a:t> web </a:t>
            </a:r>
            <a:r>
              <a:rPr lang="de-DE" sz="1800" dirty="0" err="1"/>
              <a:t>pages</a:t>
            </a:r>
            <a:endParaRPr lang="de-DE" sz="1800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008" y="1609634"/>
            <a:ext cx="5081680" cy="362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85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Technologies - XHTML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Defines </a:t>
            </a:r>
            <a:r>
              <a:rPr lang="en-US" sz="1800" b="1" dirty="0"/>
              <a:t>structure</a:t>
            </a:r>
            <a:r>
              <a:rPr lang="en-US" sz="1800" dirty="0"/>
              <a:t> of web</a:t>
            </a:r>
          </a:p>
          <a:p>
            <a:r>
              <a:rPr lang="en-US" sz="1800" dirty="0"/>
              <a:t>     pages 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11</a:t>
            </a:fld>
            <a:r>
              <a:rPr lang="de-DE" dirty="0"/>
              <a:t>/29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Technologies</a:t>
            </a:r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642" y="989495"/>
            <a:ext cx="4272345" cy="31725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327" y="3449808"/>
            <a:ext cx="3851563" cy="25038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62265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Design and Implementation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Rules</a:t>
            </a:r>
          </a:p>
          <a:p>
            <a:pPr marL="461963" lvl="1" indent="-285750">
              <a:buFont typeface="Courier New"/>
              <a:buChar char="o"/>
            </a:pPr>
            <a:r>
              <a:rPr lang="en-US" sz="1800" dirty="0"/>
              <a:t>Number of players</a:t>
            </a:r>
          </a:p>
          <a:p>
            <a:pPr marL="461963" lvl="1" indent="-285750">
              <a:buFont typeface="Courier New"/>
              <a:buChar char="o"/>
            </a:pPr>
            <a:r>
              <a:rPr lang="en-US" sz="1800" dirty="0"/>
              <a:t>Card deck</a:t>
            </a:r>
          </a:p>
          <a:p>
            <a:pPr marL="461963" lvl="1" indent="-285750">
              <a:buFont typeface="Courier New"/>
              <a:buChar char="o"/>
            </a:pPr>
            <a:r>
              <a:rPr lang="en-US" sz="1800" dirty="0"/>
              <a:t>Drawing cards</a:t>
            </a:r>
          </a:p>
          <a:p>
            <a:pPr marL="461963" lvl="1" indent="-285750">
              <a:buFont typeface="Courier New"/>
              <a:buChar char="o"/>
            </a:pPr>
            <a:r>
              <a:rPr lang="en-US" sz="1800" dirty="0"/>
              <a:t>Player actions</a:t>
            </a:r>
          </a:p>
          <a:p>
            <a:pPr marL="646113" lvl="2" indent="-285750">
              <a:buFont typeface="Symbol" charset="2"/>
              <a:buChar char="-"/>
            </a:pPr>
            <a:r>
              <a:rPr lang="en-US" sz="1800" dirty="0"/>
              <a:t>Bet</a:t>
            </a:r>
          </a:p>
          <a:p>
            <a:pPr marL="646113" lvl="2" indent="-285750">
              <a:buFont typeface="Symbol" charset="2"/>
              <a:buChar char="-"/>
            </a:pPr>
            <a:r>
              <a:rPr lang="en-US" sz="1800" dirty="0"/>
              <a:t>Insurance</a:t>
            </a:r>
          </a:p>
          <a:p>
            <a:pPr marL="646113" lvl="2" indent="-285750">
              <a:buFont typeface="Symbol" charset="2"/>
              <a:buChar char="-"/>
            </a:pPr>
            <a:r>
              <a:rPr lang="en-US" sz="1800" dirty="0"/>
              <a:t>Hit</a:t>
            </a:r>
          </a:p>
          <a:p>
            <a:pPr marL="646113" lvl="2" indent="-285750">
              <a:buFont typeface="Symbol" charset="2"/>
              <a:buChar char="-"/>
            </a:pPr>
            <a:r>
              <a:rPr lang="en-US" sz="1800" dirty="0"/>
              <a:t>Stand</a:t>
            </a:r>
          </a:p>
          <a:p>
            <a:pPr marL="461963" lvl="1" indent="-285750">
              <a:buFont typeface="Courier New"/>
              <a:buChar char="o"/>
            </a:pPr>
            <a:r>
              <a:rPr lang="en-US" sz="1800" dirty="0"/>
              <a:t>Winnings status and winnings</a:t>
            </a:r>
          </a:p>
          <a:p>
            <a:pPr marL="646113" lvl="2" indent="-285750">
              <a:buFont typeface="Symbol" charset="2"/>
              <a:buChar char="-"/>
            </a:pPr>
            <a:r>
              <a:rPr lang="en-US" sz="1800" dirty="0"/>
              <a:t>Dealer wins against player</a:t>
            </a:r>
          </a:p>
          <a:p>
            <a:pPr marL="646113" lvl="2" indent="-285750">
              <a:buFont typeface="Symbol" charset="2"/>
              <a:buChar char="-"/>
            </a:pPr>
            <a:r>
              <a:rPr lang="en-US" sz="1800" dirty="0"/>
              <a:t>Player wins against dealer</a:t>
            </a:r>
          </a:p>
          <a:p>
            <a:pPr marL="646113" lvl="2" indent="-285750">
              <a:buFont typeface="Symbol" charset="2"/>
              <a:buChar char="-"/>
            </a:pPr>
            <a:r>
              <a:rPr lang="en-US" sz="1800" dirty="0"/>
              <a:t>Tie between player and dealer</a:t>
            </a:r>
          </a:p>
          <a:p>
            <a:pPr lvl="2" indent="0">
              <a:buNone/>
            </a:pPr>
            <a:endParaRPr lang="en-US" sz="1800" dirty="0"/>
          </a:p>
          <a:p>
            <a:r>
              <a:rPr lang="en-US" sz="1800" dirty="0">
                <a:sym typeface="Wingdings"/>
              </a:rPr>
              <a:t> Realistic casino experience!</a:t>
            </a:r>
            <a:endParaRPr lang="en-US" sz="1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12</a:t>
            </a:fld>
            <a:r>
              <a:rPr lang="de-DE" dirty="0"/>
              <a:t>/29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Design</a:t>
            </a:r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42601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Architecture – MVC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13</a:t>
            </a:fld>
            <a:r>
              <a:rPr lang="de-DE" dirty="0"/>
              <a:t>/29</a:t>
            </a:r>
            <a:endParaRPr lang="de-DE" noProof="0" dirty="0"/>
          </a:p>
        </p:txBody>
      </p:sp>
      <p:pic>
        <p:nvPicPr>
          <p:cNvPr id="7" name="Bild 6" descr="MV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053578"/>
            <a:ext cx="6604000" cy="3716044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192596" y="5943600"/>
            <a:ext cx="8758808" cy="1374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800" dirty="0">
                <a:latin typeface="+mn-lt"/>
              </a:rPr>
              <a:t>Source: </a:t>
            </a:r>
            <a:r>
              <a:rPr lang="en-US" sz="800" u="sng" dirty="0">
                <a:solidFill>
                  <a:srgbClr val="0000FF"/>
                </a:solidFill>
                <a:latin typeface="+mn-lt"/>
              </a:rPr>
              <a:t>https://</a:t>
            </a:r>
            <a:r>
              <a:rPr lang="en-US" sz="800" u="sng" dirty="0" err="1">
                <a:solidFill>
                  <a:srgbClr val="0000FF"/>
                </a:solidFill>
                <a:latin typeface="+mn-lt"/>
              </a:rPr>
              <a:t>image.slidesharecdn.com</a:t>
            </a:r>
            <a:r>
              <a:rPr lang="en-US" sz="800" u="sng" dirty="0">
                <a:solidFill>
                  <a:srgbClr val="0000FF"/>
                </a:solidFill>
                <a:latin typeface="+mn-lt"/>
              </a:rPr>
              <a:t>/modelviewcontrollermvc-140211001124-phpapp01/ 95/model-view-controller-mvc-6-638.jpg?cb=1392077579</a:t>
            </a:r>
            <a:r>
              <a:rPr lang="en-US" sz="800" dirty="0">
                <a:latin typeface="+mn-lt"/>
              </a:rPr>
              <a:t>, accessed on 08/23/17 at around 04:19 PM</a:t>
            </a:r>
          </a:p>
        </p:txBody>
      </p:sp>
      <p:sp>
        <p:nvSpPr>
          <p:cNvPr id="17" name="Rechteck 16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8" name="Rechteck 17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9" name="Rechteck 18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20" name="Rechteck 19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Architecture</a:t>
            </a:r>
          </a:p>
        </p:txBody>
      </p:sp>
      <p:sp>
        <p:nvSpPr>
          <p:cNvPr id="21" name="Rechteck 20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22" name="Rechteck 21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3" name="Rechteck 22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4" name="Rechteck 23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16293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Architecture – Class Diagram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14</a:t>
            </a:fld>
            <a:r>
              <a:rPr lang="de-DE" dirty="0"/>
              <a:t>/29</a:t>
            </a:r>
            <a:endParaRPr lang="de-DE" noProof="0" dirty="0"/>
          </a:p>
        </p:txBody>
      </p:sp>
      <p:pic>
        <p:nvPicPr>
          <p:cNvPr id="6" name="Bild 5" descr="Final-Class-Diagram-Manu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686677"/>
            <a:ext cx="6934200" cy="4373646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6" name="Rechteck 15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7" name="Rechteck 16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8" name="Rechteck 17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Architecture</a:t>
            </a:r>
          </a:p>
        </p:txBody>
      </p:sp>
      <p:sp>
        <p:nvSpPr>
          <p:cNvPr id="19" name="Rechteck 18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20" name="Rechteck 19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1" name="Rechteck 20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2" name="Rechteck 21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91130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Testing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Unit tests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Integration test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Borderline cases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Reviews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15</a:t>
            </a:fld>
            <a:r>
              <a:rPr lang="de-DE" dirty="0"/>
              <a:t>/29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Testing</a:t>
            </a:r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40349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Testing - Unit Test</a:t>
            </a: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896"/>
          <a:stretch/>
        </p:blipFill>
        <p:spPr>
          <a:xfrm>
            <a:off x="2700281" y="1769188"/>
            <a:ext cx="6112407" cy="439232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16</a:t>
            </a:fld>
            <a:r>
              <a:rPr lang="de-DE" dirty="0"/>
              <a:t>/29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Testing</a:t>
            </a:r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278" y="2507366"/>
            <a:ext cx="6381300" cy="3422648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274286" y="2156474"/>
            <a:ext cx="2423992" cy="15526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charset="0"/>
              <a:buChar char="•"/>
            </a:pPr>
            <a:r>
              <a:rPr lang="en-US" dirty="0"/>
              <a:t>individual </a:t>
            </a:r>
            <a:r>
              <a:rPr lang="en-US" b="1" dirty="0"/>
              <a:t>units</a:t>
            </a:r>
            <a:r>
              <a:rPr lang="en-US" dirty="0"/>
              <a:t> of source code are tested, to determine whether they are fit for use.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0110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Testing - Integration Test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17</a:t>
            </a:fld>
            <a:r>
              <a:rPr lang="de-DE" dirty="0"/>
              <a:t>/29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Testing</a:t>
            </a:r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604684" y="1887793"/>
            <a:ext cx="2079521" cy="2114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charset="0"/>
              <a:buChar char="•"/>
            </a:pPr>
            <a:endParaRPr lang="en-US" sz="1600" dirty="0"/>
          </a:p>
          <a:p>
            <a:pPr marL="285750" indent="-285750">
              <a:lnSpc>
                <a:spcPct val="114000"/>
              </a:lnSpc>
              <a:buFont typeface="Arial" charset="0"/>
              <a:buChar char="•"/>
            </a:pPr>
            <a:endParaRPr lang="en-US" sz="1600" dirty="0"/>
          </a:p>
          <a:p>
            <a:pPr marL="285750" indent="-285750">
              <a:lnSpc>
                <a:spcPct val="114000"/>
              </a:lnSpc>
              <a:buFont typeface="Arial" charset="0"/>
              <a:buChar char="•"/>
            </a:pPr>
            <a:r>
              <a:rPr lang="en-US" dirty="0"/>
              <a:t>individual software modules are combined and tested as a group</a:t>
            </a:r>
            <a:endParaRPr lang="en-US" dirty="0">
              <a:latin typeface="+mn-lt"/>
            </a:endParaRPr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032" y="2171030"/>
            <a:ext cx="31369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67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Testing - Borderline Cases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06287" y="4382930"/>
            <a:ext cx="3949700" cy="812800"/>
          </a:xfrm>
          <a:prstGeom prst="rect">
            <a:avLst/>
          </a:prstGeo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18</a:t>
            </a:fld>
            <a:r>
              <a:rPr lang="de-DE" dirty="0"/>
              <a:t>/29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Testing</a:t>
            </a:r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046" y="1508080"/>
            <a:ext cx="5115062" cy="2470869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013" y="1576178"/>
            <a:ext cx="3459023" cy="3929885"/>
          </a:xfrm>
          <a:prstGeom prst="rect">
            <a:avLst/>
          </a:prstGeom>
        </p:spPr>
      </p:pic>
      <p:sp>
        <p:nvSpPr>
          <p:cNvPr id="13" name="Rahmen 12"/>
          <p:cNvSpPr/>
          <p:nvPr/>
        </p:nvSpPr>
        <p:spPr>
          <a:xfrm>
            <a:off x="2885401" y="3182131"/>
            <a:ext cx="859358" cy="30344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3" name="Rahmen 22"/>
          <p:cNvSpPr/>
          <p:nvPr/>
        </p:nvSpPr>
        <p:spPr>
          <a:xfrm>
            <a:off x="2923903" y="2743514"/>
            <a:ext cx="859358" cy="31691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4" name="Rahmen 23"/>
          <p:cNvSpPr/>
          <p:nvPr/>
        </p:nvSpPr>
        <p:spPr>
          <a:xfrm>
            <a:off x="1502229" y="4045914"/>
            <a:ext cx="802786" cy="23870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5" name="Rahmen 24"/>
          <p:cNvSpPr/>
          <p:nvPr/>
        </p:nvSpPr>
        <p:spPr>
          <a:xfrm>
            <a:off x="2885401" y="4516256"/>
            <a:ext cx="859358" cy="47375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7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Testing - Reviews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771900" lvl="7" indent="-342900"/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b="1" dirty="0"/>
              <a:t>Double and triple check </a:t>
            </a:r>
            <a:r>
              <a:rPr lang="en-US" sz="1800" dirty="0"/>
              <a:t>the written</a:t>
            </a:r>
          </a:p>
          <a:p>
            <a:r>
              <a:rPr lang="en-US" sz="1800" dirty="0"/>
              <a:t>     code of each others by </a:t>
            </a:r>
            <a:r>
              <a:rPr lang="en-US" sz="1800" b="1" dirty="0"/>
              <a:t>reviews</a:t>
            </a:r>
          </a:p>
          <a:p>
            <a:endParaRPr lang="en-US" sz="1800" b="1" dirty="0"/>
          </a:p>
          <a:p>
            <a:r>
              <a:rPr lang="en-US" sz="1800" b="1" dirty="0">
                <a:sym typeface="Wingdings"/>
              </a:rPr>
              <a:t> High implementation quality</a:t>
            </a:r>
            <a:endParaRPr lang="en-US" sz="1800" b="1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19</a:t>
            </a:fld>
            <a:r>
              <a:rPr lang="de-DE" dirty="0"/>
              <a:t>/29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Testing</a:t>
            </a:r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865" y="1977288"/>
            <a:ext cx="2878569" cy="193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1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Technologies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Design and Implementation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Architecture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Development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Conclusion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Demo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2</a:t>
            </a:fld>
            <a:r>
              <a:rPr lang="de-DE" dirty="0"/>
              <a:t>/29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402992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Development – Environment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20</a:t>
            </a:fld>
            <a:r>
              <a:rPr lang="de-DE" dirty="0"/>
              <a:t>/29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Development</a:t>
            </a:r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099" y="2071538"/>
            <a:ext cx="1066800" cy="1066800"/>
          </a:xfrm>
          <a:prstGeom prst="rect">
            <a:avLst/>
          </a:prstGeom>
        </p:spPr>
      </p:pic>
      <p:sp>
        <p:nvSpPr>
          <p:cNvPr id="22" name="Textfeld 21"/>
          <p:cNvSpPr txBox="1"/>
          <p:nvPr/>
        </p:nvSpPr>
        <p:spPr>
          <a:xfrm>
            <a:off x="1046355" y="5618366"/>
            <a:ext cx="7051290" cy="4210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800" dirty="0"/>
              <a:t>Sources: </a:t>
            </a:r>
            <a:r>
              <a:rPr lang="en-US" sz="800" dirty="0">
                <a:hlinkClick r:id="rId4"/>
              </a:rPr>
              <a:t>https://www.oxygenxml.com/img/mb_xml_editor.png</a:t>
            </a:r>
            <a:r>
              <a:rPr lang="en-US" sz="800" dirty="0"/>
              <a:t> , accessed on 08/28/17 at around 05:55 PM</a:t>
            </a:r>
          </a:p>
          <a:p>
            <a:pPr algn="ctr">
              <a:lnSpc>
                <a:spcPct val="114000"/>
              </a:lnSpc>
            </a:pPr>
            <a:r>
              <a:rPr lang="en-US" sz="800" dirty="0">
                <a:hlinkClick r:id="rId5"/>
              </a:rPr>
              <a:t>http://basexgmbh.de/wp-content/uploads/2013/04/BaseX-300x252.png</a:t>
            </a:r>
            <a:r>
              <a:rPr lang="en-US" sz="800" dirty="0"/>
              <a:t> , accessed on 08/28/17 at around 06:00 PM</a:t>
            </a:r>
          </a:p>
          <a:p>
            <a:pPr algn="ctr">
              <a:lnSpc>
                <a:spcPct val="114000"/>
              </a:lnSpc>
            </a:pPr>
            <a:r>
              <a:rPr lang="en-US" sz="800" dirty="0">
                <a:hlinkClick r:id="rId6"/>
              </a:rPr>
              <a:t>https://www.aha.io/assets/github.7433692cabbfa132f34adb034e7909fa.png</a:t>
            </a:r>
            <a:r>
              <a:rPr lang="en-US" sz="800" dirty="0"/>
              <a:t> , accessed on 08/28/17 at around 06:00 PM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9551" y="3848941"/>
            <a:ext cx="1066800" cy="896112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800" y="3481889"/>
            <a:ext cx="4398065" cy="163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84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Development – Phases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505340"/>
            <a:ext cx="8421688" cy="831460"/>
          </a:xfrm>
        </p:spPr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/>
              <a:t>V-Model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Integrated agile development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21</a:t>
            </a:fld>
            <a:r>
              <a:rPr lang="de-DE" dirty="0"/>
              <a:t>/29</a:t>
            </a:r>
            <a:endParaRPr lang="de-DE" noProof="0" dirty="0"/>
          </a:p>
        </p:txBody>
      </p:sp>
      <p:pic>
        <p:nvPicPr>
          <p:cNvPr id="6" name="Bild 5" descr="V-Mode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050" y="2242562"/>
            <a:ext cx="5803900" cy="3758187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046355" y="5956300"/>
            <a:ext cx="7051290" cy="1374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800" dirty="0"/>
              <a:t>Source: </a:t>
            </a:r>
            <a:r>
              <a:rPr lang="en-US" sz="800" dirty="0">
                <a:hlinkClick r:id="rId4"/>
              </a:rPr>
              <a:t>https://sinergique.files.wordpress.com/2013/10/v-model-illustration.jpg</a:t>
            </a:r>
            <a:r>
              <a:rPr lang="en-US" sz="800" dirty="0"/>
              <a:t>, accessed on 08/24/17 at around 04:20 PM</a:t>
            </a:r>
          </a:p>
        </p:txBody>
      </p:sp>
      <p:sp>
        <p:nvSpPr>
          <p:cNvPr id="16" name="Rechteck 15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7" name="Rechteck 16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8" name="Rechteck 17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9" name="Rechteck 18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20" name="Rechteck 19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21" name="Rechteck 20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Development</a:t>
            </a:r>
          </a:p>
        </p:txBody>
      </p:sp>
      <p:sp>
        <p:nvSpPr>
          <p:cNvPr id="22" name="Rechteck 21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3" name="Rechteck 22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344371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Development </a:t>
            </a:r>
            <a:r>
              <a:rPr lang="mr-IN" dirty="0"/>
              <a:t>–</a:t>
            </a:r>
            <a:r>
              <a:rPr lang="en-US" dirty="0"/>
              <a:t> Team work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22</a:t>
            </a:fld>
            <a:r>
              <a:rPr lang="de-DE" dirty="0"/>
              <a:t>/29</a:t>
            </a:r>
            <a:endParaRPr lang="de-DE" noProof="0" dirty="0"/>
          </a:p>
        </p:txBody>
      </p:sp>
      <p:sp>
        <p:nvSpPr>
          <p:cNvPr id="13" name="Rechteck 12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4" name="Rechteck 13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5" name="Rechteck 14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6" name="Rechteck 15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8" name="Rechteck 17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19" name="Rechteck 18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  <p:sp>
        <p:nvSpPr>
          <p:cNvPr id="22" name="Inhaltsplatzhalter 2"/>
          <p:cNvSpPr txBox="1">
            <a:spLocks/>
          </p:cNvSpPr>
          <p:nvPr/>
        </p:nvSpPr>
        <p:spPr>
          <a:xfrm>
            <a:off x="358776" y="1505340"/>
            <a:ext cx="4438855" cy="44172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1800" dirty="0"/>
              <a:t>Weekly </a:t>
            </a:r>
            <a:r>
              <a:rPr lang="en-US" sz="1800" b="1" dirty="0"/>
              <a:t>team</a:t>
            </a:r>
            <a:r>
              <a:rPr lang="en-US" sz="1800" dirty="0"/>
              <a:t> </a:t>
            </a:r>
            <a:r>
              <a:rPr lang="en-US" sz="1800" b="1" dirty="0"/>
              <a:t>meetings 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On-sight in </a:t>
            </a:r>
            <a:r>
              <a:rPr lang="en-US" sz="1800" dirty="0" err="1"/>
              <a:t>Garching</a:t>
            </a:r>
            <a:endParaRPr lang="en-US" sz="1800" dirty="0"/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Distributed: skype progress meetings</a:t>
            </a:r>
          </a:p>
          <a:p>
            <a:pPr marL="646113" lvl="2" indent="-285750">
              <a:buFont typeface="Arial" charset="0"/>
              <a:buChar char="•"/>
            </a:pP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b="1" dirty="0" err="1"/>
              <a:t>ToDos</a:t>
            </a:r>
            <a:r>
              <a:rPr lang="en-US" sz="1800" dirty="0"/>
              <a:t> marked in holistic Readme file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b="1" dirty="0" err="1"/>
              <a:t>ToDos</a:t>
            </a:r>
            <a:r>
              <a:rPr lang="en-US" sz="1800" dirty="0"/>
              <a:t> marked in source code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Presentation and question </a:t>
            </a:r>
            <a:r>
              <a:rPr lang="en-US" sz="1800" b="1" dirty="0"/>
              <a:t>rounds</a:t>
            </a:r>
            <a:r>
              <a:rPr lang="en-US" sz="1800" dirty="0"/>
              <a:t> for each team member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b="1" dirty="0" err="1"/>
              <a:t>Git</a:t>
            </a:r>
            <a:r>
              <a:rPr lang="en-US" sz="1800" dirty="0"/>
              <a:t> version control with progress steps in commit messages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145" y="1507138"/>
            <a:ext cx="3492543" cy="4415402"/>
          </a:xfrm>
          <a:prstGeom prst="rect">
            <a:avLst/>
          </a:prstGeom>
        </p:spPr>
      </p:pic>
      <p:sp>
        <p:nvSpPr>
          <p:cNvPr id="20" name="Rechteck 19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21" name="Rechteck 20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Development</a:t>
            </a:r>
          </a:p>
        </p:txBody>
      </p:sp>
    </p:spTree>
    <p:extLst>
      <p:ext uri="{BB962C8B-B14F-4D97-AF65-F5344CB8AC3E}">
        <p14:creationId xmlns:p14="http://schemas.microsoft.com/office/powerpoint/2010/main" val="1395149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Conclusion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23</a:t>
            </a:fld>
            <a:r>
              <a:rPr lang="de-DE" dirty="0"/>
              <a:t>/29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1446971" y="5930900"/>
            <a:ext cx="6250058" cy="1374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800" dirty="0">
                <a:latin typeface="+mn-lt"/>
              </a:rPr>
              <a:t>Source: </a:t>
            </a:r>
            <a:r>
              <a:rPr lang="en-US" sz="800" dirty="0">
                <a:latin typeface="+mn-lt"/>
                <a:hlinkClick r:id="rId3"/>
              </a:rPr>
              <a:t>http://clipartix.com/wp-content/uploads/2016/04/Thumbs-up-clipart-cliparts-for-you.jpg</a:t>
            </a:r>
            <a:r>
              <a:rPr lang="en-US" sz="800" dirty="0">
                <a:latin typeface="+mn-lt"/>
              </a:rPr>
              <a:t>, accessed on 08/24/17 at around 04:33 PM</a:t>
            </a:r>
          </a:p>
        </p:txBody>
      </p:sp>
      <p:pic>
        <p:nvPicPr>
          <p:cNvPr id="10" name="Bild 9" descr="Thumbs-Up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850" y="1339850"/>
            <a:ext cx="4178300" cy="4178300"/>
          </a:xfrm>
          <a:prstGeom prst="rect">
            <a:avLst/>
          </a:prstGeom>
        </p:spPr>
      </p:pic>
      <p:sp>
        <p:nvSpPr>
          <p:cNvPr id="17" name="Rechteck 16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8" name="Rechteck 17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9" name="Rechteck 18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20" name="Rechteck 19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21" name="Rechteck 20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22" name="Rechteck 21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3" name="Rechteck 22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Conclusion</a:t>
            </a:r>
          </a:p>
        </p:txBody>
      </p:sp>
      <p:sp>
        <p:nvSpPr>
          <p:cNvPr id="24" name="Rechteck 23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92508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24</a:t>
            </a:fld>
            <a:r>
              <a:rPr lang="de-DE" dirty="0"/>
              <a:t>/29</a:t>
            </a:r>
            <a:endParaRPr lang="de-DE" noProof="0" dirty="0"/>
          </a:p>
        </p:txBody>
      </p:sp>
      <p:sp>
        <p:nvSpPr>
          <p:cNvPr id="13" name="Rechteck 12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4" name="Rechteck 13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5" name="Rechteck 14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6" name="Rechteck 15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7" name="Rechteck 16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19" name="Rechteck 18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66" y="2867541"/>
            <a:ext cx="2732522" cy="1692830"/>
          </a:xfrm>
        </p:spPr>
      </p:pic>
      <p:sp>
        <p:nvSpPr>
          <p:cNvPr id="22" name="Inhaltsplatzhalter 2"/>
          <p:cNvSpPr txBox="1">
            <a:spLocks/>
          </p:cNvSpPr>
          <p:nvPr/>
        </p:nvSpPr>
        <p:spPr>
          <a:xfrm>
            <a:off x="358776" y="1505340"/>
            <a:ext cx="5222628" cy="44172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1800" dirty="0"/>
              <a:t>Initial decisions and discussion of </a:t>
            </a:r>
            <a:r>
              <a:rPr lang="en-US" sz="1800" b="1" dirty="0"/>
              <a:t>rules, game logic and flow</a:t>
            </a:r>
            <a:r>
              <a:rPr lang="en-US" sz="1800" dirty="0"/>
              <a:t> was very important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Weekly: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Understanding code and asking questions lead to walkthroughs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Coordination across different time zones</a:t>
            </a:r>
          </a:p>
          <a:p>
            <a:pPr marL="646113" lvl="2" indent="-285750">
              <a:buFont typeface="Arial" charset="0"/>
              <a:buChar char="•"/>
            </a:pP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Learning from each team member (code and work ethics)</a:t>
            </a:r>
          </a:p>
        </p:txBody>
      </p:sp>
      <p:sp>
        <p:nvSpPr>
          <p:cNvPr id="20" name="Rechteck 22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Conclusion</a:t>
            </a:r>
          </a:p>
        </p:txBody>
      </p:sp>
      <p:sp>
        <p:nvSpPr>
          <p:cNvPr id="21" name="Rechteck 16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556685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&amp; Outlook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25</a:t>
            </a:fld>
            <a:r>
              <a:rPr lang="de-DE" dirty="0"/>
              <a:t>/29</a:t>
            </a:r>
            <a:endParaRPr lang="de-DE" noProof="0" dirty="0"/>
          </a:p>
        </p:txBody>
      </p:sp>
      <p:sp>
        <p:nvSpPr>
          <p:cNvPr id="13" name="Rechteck 12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4" name="Rechteck 13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5" name="Rechteck 14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6" name="Rechteck 15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7" name="Rechteck 16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19" name="Rechteck 18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66" y="2867541"/>
            <a:ext cx="2732522" cy="1692830"/>
          </a:xfrm>
        </p:spPr>
      </p:pic>
      <p:sp>
        <p:nvSpPr>
          <p:cNvPr id="22" name="Inhaltsplatzhalter 2"/>
          <p:cNvSpPr txBox="1">
            <a:spLocks/>
          </p:cNvSpPr>
          <p:nvPr/>
        </p:nvSpPr>
        <p:spPr>
          <a:xfrm>
            <a:off x="358776" y="1505340"/>
            <a:ext cx="5222628" cy="44172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1800" b="1" dirty="0"/>
              <a:t>Challenges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Understanding the basic concept of XML web stack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 err="1"/>
              <a:t>BaseX</a:t>
            </a:r>
            <a:r>
              <a:rPr lang="en-US" sz="1800" dirty="0"/>
              <a:t>, </a:t>
            </a:r>
            <a:r>
              <a:rPr lang="en-US" sz="1800" dirty="0" err="1"/>
              <a:t>RestXQ</a:t>
            </a:r>
            <a:r>
              <a:rPr lang="en-US" sz="1800" dirty="0"/>
              <a:t> and http server functionality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Improve GUI for good game flow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b="1" dirty="0"/>
              <a:t>Outlook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Add special effects to GUI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Play on several machines</a:t>
            </a:r>
          </a:p>
        </p:txBody>
      </p:sp>
      <p:sp>
        <p:nvSpPr>
          <p:cNvPr id="20" name="Rechteck 22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Conclusion</a:t>
            </a:r>
          </a:p>
        </p:txBody>
      </p:sp>
      <p:sp>
        <p:nvSpPr>
          <p:cNvPr id="21" name="Rechteck 16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543703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Demo – Overview GUI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26</a:t>
            </a:fld>
            <a:r>
              <a:rPr lang="de-DE" dirty="0"/>
              <a:t>/29</a:t>
            </a:r>
            <a:endParaRPr lang="de-DE" noProof="0" dirty="0"/>
          </a:p>
        </p:txBody>
      </p:sp>
      <p:pic>
        <p:nvPicPr>
          <p:cNvPr id="12" name="Bild 11" descr="7-after-player3-exceeded-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42" y="1555750"/>
            <a:ext cx="6985316" cy="4483100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6" name="Rechteck 15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7" name="Rechteck 16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8" name="Rechteck 17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9" name="Rechteck 18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20" name="Rechteck 19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1" name="Rechteck 20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2" name="Rechteck 21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44964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Demo – Live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27</a:t>
            </a:fld>
            <a:r>
              <a:rPr lang="de-DE" dirty="0"/>
              <a:t>/29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3457475" y="3136868"/>
            <a:ext cx="2229051" cy="5842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3400" b="1" dirty="0">
                <a:solidFill>
                  <a:srgbClr val="FF0000"/>
                </a:solidFill>
                <a:latin typeface="+mn-lt"/>
              </a:rPr>
              <a:t>Live-Demo</a:t>
            </a:r>
          </a:p>
        </p:txBody>
      </p:sp>
      <p:sp>
        <p:nvSpPr>
          <p:cNvPr id="15" name="Rechteck 14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6" name="Rechteck 15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7" name="Rechteck 16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8" name="Rechteck 17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9" name="Rechteck 18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20" name="Rechteck 19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1" name="Rechteck 20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2" name="Rechteck 21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398068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28</a:t>
            </a:fld>
            <a:r>
              <a:rPr lang="de-DE" noProof="0" dirty="0"/>
              <a:t>/29</a:t>
            </a:r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258109" y="3136869"/>
            <a:ext cx="4627782" cy="5842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3400" b="1" dirty="0" err="1"/>
              <a:t>Thank</a:t>
            </a:r>
            <a:r>
              <a:rPr lang="de-DE" sz="3400" b="1" dirty="0"/>
              <a:t> </a:t>
            </a:r>
            <a:r>
              <a:rPr lang="de-DE" sz="3400" b="1" dirty="0" err="1"/>
              <a:t>you</a:t>
            </a:r>
            <a:r>
              <a:rPr lang="de-DE" sz="3400" b="1" dirty="0"/>
              <a:t> </a:t>
            </a:r>
            <a:r>
              <a:rPr lang="de-DE" sz="3400" b="1" dirty="0" err="1"/>
              <a:t>very</a:t>
            </a:r>
            <a:r>
              <a:rPr lang="de-DE" sz="3400" b="1" dirty="0"/>
              <a:t> </a:t>
            </a:r>
            <a:r>
              <a:rPr lang="de-DE" sz="3400" b="1" dirty="0" err="1"/>
              <a:t>much</a:t>
            </a:r>
            <a:r>
              <a:rPr lang="de-DE" sz="34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97457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: XML Technology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9088" y="1762820"/>
            <a:ext cx="8508999" cy="1274125"/>
          </a:xfrm>
        </p:spPr>
        <p:txBody>
          <a:bodyPr/>
          <a:lstStyle/>
          <a:p>
            <a:r>
              <a:rPr lang="de-DE" dirty="0"/>
              <a:t>Developers: Robert Urban, Anne-Catherine </a:t>
            </a:r>
            <a:r>
              <a:rPr lang="de-DE" dirty="0" err="1"/>
              <a:t>Seeser</a:t>
            </a:r>
            <a:r>
              <a:rPr lang="de-DE" dirty="0"/>
              <a:t>, </a:t>
            </a:r>
            <a:r>
              <a:rPr lang="de-DE" dirty="0" err="1"/>
              <a:t>Lennert</a:t>
            </a:r>
            <a:r>
              <a:rPr lang="de-DE" dirty="0"/>
              <a:t> </a:t>
            </a:r>
            <a:r>
              <a:rPr lang="de-DE" dirty="0" err="1"/>
              <a:t>Rienau</a:t>
            </a:r>
            <a:r>
              <a:rPr lang="de-DE" dirty="0"/>
              <a:t>, </a:t>
            </a:r>
          </a:p>
          <a:p>
            <a:r>
              <a:rPr lang="de-DE" dirty="0"/>
              <a:t>	    Michael Mitterer, Manuel </a:t>
            </a:r>
            <a:r>
              <a:rPr lang="de-DE" dirty="0" err="1"/>
              <a:t>Ehler</a:t>
            </a:r>
            <a:endParaRPr lang="de-DE" dirty="0"/>
          </a:p>
          <a:p>
            <a:endParaRPr lang="de-DE" dirty="0"/>
          </a:p>
          <a:p>
            <a:r>
              <a:rPr lang="de-DE" dirty="0"/>
              <a:t>Garching, 08/30/2017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Introduction - Team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3</a:t>
            </a:fld>
            <a:r>
              <a:rPr lang="de-DE" dirty="0"/>
              <a:t>/29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Introduction</a:t>
            </a:r>
          </a:p>
        </p:txBody>
      </p:sp>
      <p:sp>
        <p:nvSpPr>
          <p:cNvPr id="13" name="Rechteck 12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4" name="Rechteck 13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5" name="Rechteck 14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6" name="Rechteck 15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7" name="Rechteck 16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18" name="Rechteck 17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19" name="Rechteck 18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5"/>
          <a:stretch/>
        </p:blipFill>
        <p:spPr>
          <a:xfrm>
            <a:off x="1938549" y="3786602"/>
            <a:ext cx="2187102" cy="22171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1"/>
          <a:stretch/>
        </p:blipFill>
        <p:spPr>
          <a:xfrm>
            <a:off x="4907498" y="3777326"/>
            <a:ext cx="2636768" cy="227836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90" y="1435566"/>
            <a:ext cx="2828298" cy="2446850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757" y="1438516"/>
            <a:ext cx="3207046" cy="23870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119" y="1571815"/>
            <a:ext cx="2273172" cy="222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5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8. Demo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30</a:t>
            </a:fld>
            <a:endParaRPr lang="de-DE" noProof="0" dirty="0"/>
          </a:p>
        </p:txBody>
      </p:sp>
      <p:pic>
        <p:nvPicPr>
          <p:cNvPr id="6" name="Bild 5" descr="1-beginning-of-initialized-ga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1" y="1524000"/>
            <a:ext cx="2058760" cy="1346938"/>
          </a:xfrm>
          <a:prstGeom prst="rect">
            <a:avLst/>
          </a:prstGeom>
        </p:spPr>
      </p:pic>
      <p:pic>
        <p:nvPicPr>
          <p:cNvPr id="7" name="Bild 6" descr="2-player-betting-too-les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700" y="1511300"/>
            <a:ext cx="2235838" cy="1442742"/>
          </a:xfrm>
          <a:prstGeom prst="rect">
            <a:avLst/>
          </a:prstGeom>
        </p:spPr>
      </p:pic>
      <p:pic>
        <p:nvPicPr>
          <p:cNvPr id="8" name="Bild 7" descr="3-player-betting-too-hig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700" y="1529441"/>
            <a:ext cx="2311400" cy="1522724"/>
          </a:xfrm>
          <a:prstGeom prst="rect">
            <a:avLst/>
          </a:prstGeom>
        </p:spPr>
      </p:pic>
      <p:pic>
        <p:nvPicPr>
          <p:cNvPr id="9" name="Bild 8" descr="4-initial-cards-dealt-ou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3053522"/>
            <a:ext cx="2324100" cy="1607545"/>
          </a:xfrm>
          <a:prstGeom prst="rect">
            <a:avLst/>
          </a:prstGeom>
        </p:spPr>
      </p:pic>
      <p:pic>
        <p:nvPicPr>
          <p:cNvPr id="10" name="Bild 9" descr="5-after-player1-stan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0" y="3049140"/>
            <a:ext cx="2095500" cy="1401115"/>
          </a:xfrm>
          <a:prstGeom prst="rect">
            <a:avLst/>
          </a:prstGeom>
        </p:spPr>
      </p:pic>
      <p:pic>
        <p:nvPicPr>
          <p:cNvPr id="11" name="Bild 10" descr="6-after-player2-hit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00" y="3088868"/>
            <a:ext cx="2362200" cy="1535952"/>
          </a:xfrm>
          <a:prstGeom prst="rect">
            <a:avLst/>
          </a:prstGeom>
        </p:spPr>
      </p:pic>
      <p:pic>
        <p:nvPicPr>
          <p:cNvPr id="12" name="Bild 11" descr="7-after-player3-exceeded-21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4671665"/>
            <a:ext cx="2349500" cy="1398935"/>
          </a:xfrm>
          <a:prstGeom prst="rect">
            <a:avLst/>
          </a:prstGeom>
        </p:spPr>
      </p:pic>
      <p:pic>
        <p:nvPicPr>
          <p:cNvPr id="13" name="Bild 12" descr="8-after-player5-hits-and-dealer-cards-open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700" y="4670541"/>
            <a:ext cx="2184400" cy="1400060"/>
          </a:xfrm>
          <a:prstGeom prst="rect">
            <a:avLst/>
          </a:prstGeom>
        </p:spPr>
      </p:pic>
      <p:pic>
        <p:nvPicPr>
          <p:cNvPr id="14" name="Bild 13" descr="9-after-payouts-round-done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4673994"/>
            <a:ext cx="2006600" cy="13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45209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Introduction - Requirements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4</a:t>
            </a:fld>
            <a:r>
              <a:rPr lang="de-DE" dirty="0"/>
              <a:t>/29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Introduction</a:t>
            </a:r>
          </a:p>
        </p:txBody>
      </p:sp>
      <p:sp>
        <p:nvSpPr>
          <p:cNvPr id="13" name="Rechteck 12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4" name="Rechteck 13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5" name="Rechteck 14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6" name="Rechteck 15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7" name="Rechteck 16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18" name="Rechteck 17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19" name="Rechteck 18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2" t="-180" r="50000" b="180"/>
          <a:stretch/>
        </p:blipFill>
        <p:spPr>
          <a:xfrm>
            <a:off x="6080166" y="1504950"/>
            <a:ext cx="2732522" cy="4418013"/>
          </a:xfrm>
        </p:spPr>
      </p:pic>
      <p:sp>
        <p:nvSpPr>
          <p:cNvPr id="22" name="Inhaltsplatzhalter 2"/>
          <p:cNvSpPr txBox="1">
            <a:spLocks/>
          </p:cNvSpPr>
          <p:nvPr/>
        </p:nvSpPr>
        <p:spPr>
          <a:xfrm>
            <a:off x="358776" y="1505340"/>
            <a:ext cx="5222628" cy="44172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1800" dirty="0" err="1"/>
              <a:t>BlackJack</a:t>
            </a:r>
            <a:r>
              <a:rPr lang="en-US" sz="1800" dirty="0"/>
              <a:t> Game as Web Application with XML Stack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GUI with SVG and XSLT transformation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URL mapping with </a:t>
            </a:r>
            <a:r>
              <a:rPr lang="en-US" sz="1800" dirty="0" err="1"/>
              <a:t>RestXQ</a:t>
            </a:r>
            <a:endParaRPr lang="en-US" sz="1800" dirty="0"/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Several Games controlled by server logic and </a:t>
            </a:r>
            <a:r>
              <a:rPr lang="en-US" sz="1800" dirty="0" err="1"/>
              <a:t>BaseX</a:t>
            </a:r>
            <a:r>
              <a:rPr lang="en-US" sz="1800" dirty="0"/>
              <a:t> database</a:t>
            </a:r>
          </a:p>
          <a:p>
            <a:pPr marL="646113" lvl="2" indent="-285750">
              <a:buFont typeface="Arial" charset="0"/>
              <a:buChar char="•"/>
            </a:pP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UML </a:t>
            </a:r>
            <a:r>
              <a:rPr lang="en-US" sz="1800" dirty="0" err="1"/>
              <a:t>Classdiagram</a:t>
            </a:r>
            <a:r>
              <a:rPr lang="en-US" sz="1800" dirty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err="1"/>
              <a:t>DocBook</a:t>
            </a:r>
            <a:r>
              <a:rPr lang="en-US" sz="1800" dirty="0"/>
              <a:t> documentation with design implications and reflection</a:t>
            </a:r>
          </a:p>
        </p:txBody>
      </p:sp>
    </p:spTree>
    <p:extLst>
      <p:ext uri="{BB962C8B-B14F-4D97-AF65-F5344CB8AC3E}">
        <p14:creationId xmlns:p14="http://schemas.microsoft.com/office/powerpoint/2010/main" val="1014722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Technologies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 err="1"/>
              <a:t>DocBook</a:t>
            </a: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XML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 err="1"/>
              <a:t>Xquery</a:t>
            </a: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SVG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XSLT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XHTML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5</a:t>
            </a:fld>
            <a:r>
              <a:rPr lang="de-DE" dirty="0"/>
              <a:t>/29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Technologies</a:t>
            </a:r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230544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Technologies - </a:t>
            </a:r>
            <a:r>
              <a:rPr lang="en-US" dirty="0" err="1"/>
              <a:t>DocBook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Project documentation	 </a:t>
            </a:r>
          </a:p>
          <a:p>
            <a:r>
              <a:rPr lang="en-US" sz="1800" dirty="0"/>
              <a:t>     with </a:t>
            </a:r>
            <a:r>
              <a:rPr lang="en-US" sz="1800" dirty="0" err="1"/>
              <a:t>DocBook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6</a:t>
            </a:fld>
            <a:r>
              <a:rPr lang="de-DE" dirty="0"/>
              <a:t>/29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Technologies</a:t>
            </a:r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143" y="1597530"/>
            <a:ext cx="5627545" cy="429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49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Technologies - XML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7</a:t>
            </a:fld>
            <a:r>
              <a:rPr lang="de-DE" dirty="0"/>
              <a:t>/29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Technologies</a:t>
            </a:r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537" y="2184196"/>
            <a:ext cx="5283576" cy="2284565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523135" y="2184196"/>
            <a:ext cx="2856802" cy="12368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charset="0"/>
              <a:buChar char="•"/>
            </a:pPr>
            <a:r>
              <a:rPr lang="en-US" dirty="0"/>
              <a:t>Markup language, which defines a set of encoding rules for digital documents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6791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Technologies - XQuery</a:t>
            </a:r>
            <a:br>
              <a:rPr lang="en-US" dirty="0"/>
            </a:b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For finding and </a:t>
            </a:r>
          </a:p>
          <a:p>
            <a:r>
              <a:rPr lang="en-US" sz="1800" dirty="0"/>
              <a:t>     extracting data </a:t>
            </a:r>
          </a:p>
          <a:p>
            <a:r>
              <a:rPr lang="en-US" sz="1800" dirty="0"/>
              <a:t>     from large XML </a:t>
            </a:r>
          </a:p>
          <a:p>
            <a:r>
              <a:rPr lang="en-US" sz="1800" dirty="0"/>
              <a:t>     documents</a:t>
            </a:r>
          </a:p>
          <a:p>
            <a:endParaRPr lang="en-US" sz="1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8</a:t>
            </a:fld>
            <a:r>
              <a:rPr lang="de-DE" dirty="0"/>
              <a:t>/29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Technologies</a:t>
            </a:r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930" y="2500102"/>
            <a:ext cx="58166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787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Technologies - SVG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endParaRPr lang="en-US" sz="1800" dirty="0"/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Enables </a:t>
            </a:r>
            <a:r>
              <a:rPr lang="en-US" sz="1800" b="1" dirty="0"/>
              <a:t>vector based</a:t>
            </a:r>
          </a:p>
          <a:p>
            <a:r>
              <a:rPr lang="en-US" sz="1800" b="1" dirty="0"/>
              <a:t>     graphics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9</a:t>
            </a:fld>
            <a:r>
              <a:rPr lang="de-DE" dirty="0"/>
              <a:t>/29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Technologies</a:t>
            </a:r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3"/>
          <a:srcRect l="910" t="1" b="-1042"/>
          <a:stretch/>
        </p:blipFill>
        <p:spPr>
          <a:xfrm>
            <a:off x="3609848" y="1838125"/>
            <a:ext cx="4980388" cy="29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7504"/>
      </p:ext>
    </p:extLst>
  </p:cSld>
  <p:clrMapOvr>
    <a:masterClrMapping/>
  </p:clrMapOvr>
</p:sld>
</file>

<file path=ppt/theme/theme1.xml><?xml version="1.0" encoding="utf-8"?>
<a:theme xmlns:a="http://schemas.openxmlformats.org/drawingml/2006/main" name="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TUM_Praesentation_p_v1.potx</Template>
  <TotalTime>0</TotalTime>
  <Words>1558</Words>
  <Application>Microsoft Office PowerPoint</Application>
  <PresentationFormat>Bildschirmpräsentation (4:3)</PresentationFormat>
  <Paragraphs>474</Paragraphs>
  <Slides>30</Slides>
  <Notes>28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30</vt:i4>
      </vt:variant>
    </vt:vector>
  </HeadingPairs>
  <TitlesOfParts>
    <vt:vector size="41" baseType="lpstr">
      <vt:lpstr>Arial</vt:lpstr>
      <vt:lpstr>Calibri</vt:lpstr>
      <vt:lpstr>Courier New</vt:lpstr>
      <vt:lpstr>Symbol</vt:lpstr>
      <vt:lpstr>Wingdings</vt:lpstr>
      <vt:lpstr>TUM_Praesentation_p_v1</vt:lpstr>
      <vt:lpstr>Titel 2</vt:lpstr>
      <vt:lpstr>Titel 3</vt:lpstr>
      <vt:lpstr>Inhalt</vt:lpstr>
      <vt:lpstr>Kapiteltrenner blau</vt:lpstr>
      <vt:lpstr>Kapiteltrenner schwarz</vt:lpstr>
      <vt:lpstr>Practical Course: XML Technology</vt:lpstr>
      <vt:lpstr>Agenda</vt:lpstr>
      <vt:lpstr>1. Introduction - Team</vt:lpstr>
      <vt:lpstr>1. Introduction - Requirements</vt:lpstr>
      <vt:lpstr>2. Technologies</vt:lpstr>
      <vt:lpstr>2. Technologies - DocBook</vt:lpstr>
      <vt:lpstr>2. Technologies - XML</vt:lpstr>
      <vt:lpstr>2. Technologies - XQuery </vt:lpstr>
      <vt:lpstr>2. Technologies - SVG</vt:lpstr>
      <vt:lpstr>2. Technologies - XSLT</vt:lpstr>
      <vt:lpstr>2. Technologies - XHTML</vt:lpstr>
      <vt:lpstr>3. Design and Implementation</vt:lpstr>
      <vt:lpstr>4. Architecture – MVC</vt:lpstr>
      <vt:lpstr>4. Architecture – Class Diagram</vt:lpstr>
      <vt:lpstr>5. Testing</vt:lpstr>
      <vt:lpstr>5. Testing - Unit Test</vt:lpstr>
      <vt:lpstr>5. Testing - Integration Test</vt:lpstr>
      <vt:lpstr>5. Testing - Borderline Cases  </vt:lpstr>
      <vt:lpstr>5. Testing - Reviews</vt:lpstr>
      <vt:lpstr>6. Development – Environment</vt:lpstr>
      <vt:lpstr>6. Development – Phases</vt:lpstr>
      <vt:lpstr>6. Development – Team work</vt:lpstr>
      <vt:lpstr>7. Conclusion</vt:lpstr>
      <vt:lpstr>Reflection</vt:lpstr>
      <vt:lpstr>Challenges &amp; Outlook</vt:lpstr>
      <vt:lpstr>8. Demo – Overview GUI</vt:lpstr>
      <vt:lpstr>8. Demo – Live</vt:lpstr>
      <vt:lpstr>PowerPoint-Präsentation</vt:lpstr>
      <vt:lpstr>Practical Course: XML Technology</vt:lpstr>
      <vt:lpstr>To 8. Demo</vt:lpstr>
    </vt:vector>
  </TitlesOfParts>
  <Company>--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--</dc:creator>
  <cp:lastModifiedBy>Michael Mitterer</cp:lastModifiedBy>
  <cp:revision>671</cp:revision>
  <cp:lastPrinted>2017-01-20T10:56:14Z</cp:lastPrinted>
  <dcterms:created xsi:type="dcterms:W3CDTF">2016-01-29T10:30:03Z</dcterms:created>
  <dcterms:modified xsi:type="dcterms:W3CDTF">2017-08-30T09:06:38Z</dcterms:modified>
</cp:coreProperties>
</file>